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0" r:id="rId3"/>
    <p:sldId id="279" r:id="rId4"/>
    <p:sldId id="278" r:id="rId5"/>
    <p:sldId id="274" r:id="rId6"/>
    <p:sldId id="280" r:id="rId7"/>
    <p:sldId id="282" r:id="rId8"/>
    <p:sldId id="283" r:id="rId9"/>
    <p:sldId id="285" r:id="rId10"/>
    <p:sldId id="284" r:id="rId11"/>
    <p:sldId id="271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0" autoAdjust="0"/>
    <p:restoredTop sz="94270" autoAdjust="0"/>
  </p:normalViewPr>
  <p:slideViewPr>
    <p:cSldViewPr snapToGrid="0">
      <p:cViewPr varScale="1">
        <p:scale>
          <a:sx n="72" d="100"/>
          <a:sy n="72" d="100"/>
        </p:scale>
        <p:origin x="-8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156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4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/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/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0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28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4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6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24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69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775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8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41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23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99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57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4" y="0"/>
            <a:ext cx="11725480" cy="608944"/>
            <a:chOff x="565604" y="0"/>
            <a:chExt cx="11725480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</a:t>
              </a:r>
              <a:r>
                <a:rPr lang="en-US" altLang="zh-CN" sz="1500" dirty="0" err="1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Technlogy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8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2021/7/6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359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0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接连接符 18"/>
          <p:cNvCxnSpPr/>
          <p:nvPr/>
        </p:nvCxnSpPr>
        <p:spPr>
          <a:xfrm>
            <a:off x="0" y="122506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850531" y="1509980"/>
            <a:ext cx="10175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User Preference-aware Fake News Detection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DE2F1C98-2A15-41DE-9447-2030446CA614}"/>
              </a:ext>
            </a:extLst>
          </p:cNvPr>
          <p:cNvSpPr/>
          <p:nvPr/>
        </p:nvSpPr>
        <p:spPr>
          <a:xfrm>
            <a:off x="507104" y="6046086"/>
            <a:ext cx="106149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SIGIR ’21, July 11–15, 2021, Virtual Event, </a:t>
            </a:r>
            <a:r>
              <a:rPr lang="en-US" altLang="zh-C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Canada</a:t>
            </a:r>
            <a:endParaRPr lang="en-US" altLang="zh-CN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7F7CA746-309B-0C48-AE11-59E55F13B66D}"/>
              </a:ext>
            </a:extLst>
          </p:cNvPr>
          <p:cNvSpPr txBox="1"/>
          <p:nvPr/>
        </p:nvSpPr>
        <p:spPr>
          <a:xfrm>
            <a:off x="9724106" y="5061778"/>
            <a:ext cx="2037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Zhuomin</a:t>
            </a:r>
            <a:r>
              <a:rPr lang="en-US" altLang="zh-CN" sz="2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Chen</a:t>
            </a:r>
          </a:p>
          <a:p>
            <a:r>
              <a:rPr lang="en-US" altLang="zh-CN" sz="2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2021.07.06</a:t>
            </a:r>
            <a:endParaRPr lang="zh-CN" altLang="en-US" sz="2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2849" y="2730836"/>
            <a:ext cx="966630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Yingtong</a:t>
            </a:r>
            <a:r>
              <a:rPr lang="en-US" altLang="zh-CN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Dou, Kai </a:t>
            </a:r>
            <a:r>
              <a:rPr lang="en-US" altLang="zh-CN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Congying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Xia, Philip </a:t>
            </a:r>
            <a:r>
              <a:rPr lang="en-US" altLang="zh-CN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Yu, </a:t>
            </a:r>
            <a:r>
              <a:rPr lang="en-US" altLang="zh-CN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Lichao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Sun</a:t>
            </a:r>
          </a:p>
          <a:p>
            <a:pPr algn="ctr"/>
            <a:endParaRPr lang="en-US" altLang="zh-CN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Computer Science, University of Illinois at Chicago, Chicago, IL, USA</a:t>
            </a:r>
          </a:p>
          <a:p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Computer Science, Illinois Institute of Technology, Chicago, IL, USA</a:t>
            </a:r>
          </a:p>
          <a:p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Computer Science and Engineering, Lehigh University, Bethlehem, PA, USA</a:t>
            </a:r>
            <a:endParaRPr lang="zh-CN" altLang="en-US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6749" y="776220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Information Fusion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752" y="1350514"/>
            <a:ext cx="6828512" cy="4289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70940" y="5897218"/>
            <a:ext cx="768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Readout function: Mean pooling operation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Neural classifier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two-layer Multilayer Perceptron (MLP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0058" y="100986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40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Experiment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532" y="2161973"/>
            <a:ext cx="8785621" cy="248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5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0058" y="100986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40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Experiment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845" y="1828766"/>
            <a:ext cx="9092595" cy="378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7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0058" y="100986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40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Experiment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864" y="1680416"/>
            <a:ext cx="9888779" cy="241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461" y="4754949"/>
            <a:ext cx="10934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endogenous features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: Word2vec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BERT.</a:t>
            </a:r>
          </a:p>
          <a:p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GraphSAGE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: Learn node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via aggregating neighbor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nodes information. 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GCNFN : Leverage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two GCN layers to encode the news propagation graph.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0058" y="100986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40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Experiment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34" y="1429991"/>
            <a:ext cx="11496372" cy="338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9112" y="5163666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UPFD variant without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exogenous information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(-EXO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UPFD variant without endogenous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information(-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END)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A20DD90-BB34-A144-9A88-43EF5F8E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88" y="942362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Introduction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kumimoji="1"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624" y="2037265"/>
            <a:ext cx="109888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majority of existing fake news detection algorithms: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Focus on mining news content and/or the surrounding exogenous context. </a:t>
            </a:r>
          </a:p>
          <a:p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Ignored: 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endogenous preference of a user when he/she decides to spread a piece of fake news or not.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dirty="0">
                <a:latin typeface="Times New Roman" pitchFamily="18" charset="0"/>
                <a:cs typeface="Times New Roman" pitchFamily="18" charset="0"/>
              </a:rPr>
            </a:b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8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A20DD90-BB34-A144-9A88-43EF5F8E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88" y="942362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Introduction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kumimoji="1"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624" y="1772222"/>
            <a:ext cx="109888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err="1" smtClean="0">
                <a:latin typeface="Times New Roman" pitchFamily="18" charset="0"/>
                <a:cs typeface="Times New Roman" pitchFamily="18" charset="0"/>
              </a:rPr>
              <a:t>Naíve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Realism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 Consumers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tend to believe that their perceptions of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reality are the only accurate views, while others who disagree are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regarded as uninformed, irrational, or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biased.</a:t>
            </a: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Confirmation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Bias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theory: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Consumers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prefer to receive information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that confirms their existing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views. </a:t>
            </a:r>
          </a:p>
        </p:txBody>
      </p:sp>
    </p:spTree>
    <p:extLst>
      <p:ext uri="{BB962C8B-B14F-4D97-AF65-F5344CB8AC3E}">
        <p14:creationId xmlns:p14="http://schemas.microsoft.com/office/powerpoint/2010/main" val="34453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A20DD90-BB34-A144-9A88-43EF5F8E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88" y="942362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Introduction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kumimoji="1"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8867" y="1835617"/>
            <a:ext cx="109888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User Preference-aware Fake Detection (UPFD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historical posts of social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media users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as their endogenous preference in news consumption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7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4849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 smtClean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Our Approach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18538"/>
            <a:ext cx="12192000" cy="346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9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4849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Endogenous Preference Encoding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10" y="1551540"/>
            <a:ext cx="11782217" cy="317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0330" y="4896869"/>
            <a:ext cx="113968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Crawl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recent two hundred tweets for each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account. 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inaccessible users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whose accounts are suspended or deleted, we use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randomly sampled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tweets from accessible users engaging the same news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as its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corresponding historical posts. 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48498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Endogenous Preference Encoding</a:t>
            </a:r>
            <a: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/>
            </a:r>
            <a:br>
              <a:rPr lang="en-US" altLang="zh-CN" sz="40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3606" y="3646504"/>
            <a:ext cx="109965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types of text representation learning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approaches: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1. Word2vec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verage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vectors of existing words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combined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recent 200 tweets to get user preference representation.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2. BERT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Encode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each tweet separately and average them afterward to obtain a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user’s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preference representation.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507" y="1607072"/>
            <a:ext cx="6507546" cy="2020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0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6749" y="776220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Exogenous Context Extraction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2785" y="4849094"/>
            <a:ext cx="1893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piece: 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2" y="1289156"/>
            <a:ext cx="11661914" cy="31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282" y="4914558"/>
            <a:ext cx="422985" cy="36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2785" y="5354743"/>
            <a:ext cx="6263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of users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retweeted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ordered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time: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93" y="5328597"/>
            <a:ext cx="1731805" cy="51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8" y="5443085"/>
            <a:ext cx="422985" cy="36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61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6749" y="776220"/>
            <a:ext cx="10515600" cy="48294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zh-CN" sz="3600" dirty="0">
                <a:solidFill>
                  <a:srgbClr val="5B9BD5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</a:rPr>
              <a:t>Exogenous Context Extraction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8027" y="3970566"/>
            <a:ext cx="106113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Rules: </a:t>
            </a:r>
          </a:p>
          <a:p>
            <a:pPr marL="457200" indent="-457200">
              <a:buAutoNum type="arabicPeriod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account       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retweets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same news later than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at least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following accounts in                          , we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estimate the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news spreads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from the account with the latest timestamp to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account      .</a:t>
            </a:r>
          </a:p>
          <a:p>
            <a:pPr marL="457200" indent="-457200">
              <a:buAutoNum type="arabicPeriod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If account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does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not follow any accounts in the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retweet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sequences including the source account, we conservatively estimate the news spreads from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accounts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with the most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followers.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043" y="4439035"/>
            <a:ext cx="3524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681" y="4439035"/>
            <a:ext cx="3524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400" y="4770282"/>
            <a:ext cx="18192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718" y="5171363"/>
            <a:ext cx="354013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35" y="5525376"/>
            <a:ext cx="354013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213" y="1495102"/>
            <a:ext cx="8778923" cy="234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76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10883</TotalTime>
  <Words>452</Words>
  <Application>Microsoft Office PowerPoint</Application>
  <PresentationFormat>自定义</PresentationFormat>
  <Paragraphs>62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PowerPoint 演示文稿</vt:lpstr>
      <vt:lpstr>Introduction </vt:lpstr>
      <vt:lpstr>Introduction </vt:lpstr>
      <vt:lpstr>Introduction </vt:lpstr>
      <vt:lpstr>Our Approach </vt:lpstr>
      <vt:lpstr>Endogenous Preference Encoding </vt:lpstr>
      <vt:lpstr>Endogenous Preference Encoding </vt:lpstr>
      <vt:lpstr>Exogenous Context Extraction</vt:lpstr>
      <vt:lpstr>Exogenous Context Extraction</vt:lpstr>
      <vt:lpstr>Information Fusion</vt:lpstr>
      <vt:lpstr>Experiment </vt:lpstr>
      <vt:lpstr>Experiment </vt:lpstr>
      <vt:lpstr>Experiment </vt:lpstr>
      <vt:lpstr>Experiment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微软中国</cp:lastModifiedBy>
  <cp:revision>689</cp:revision>
  <dcterms:created xsi:type="dcterms:W3CDTF">2017-04-22T07:59:29Z</dcterms:created>
  <dcterms:modified xsi:type="dcterms:W3CDTF">2021-07-06T11:54:57Z</dcterms:modified>
</cp:coreProperties>
</file>